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9906000" cy="6858000" type="A4"/>
  <p:notesSz cx="9926638" cy="67976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6" roundtripDataSignature="AMtx7misw+s8oQhhBBVHdFm8v8VxjzRmG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9966FF"/>
    <a:srgbClr val="CC99FF"/>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6" d="100"/>
          <a:sy n="76" d="100"/>
        </p:scale>
        <p:origin x="114" y="6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notesMaster" Target="notesMasters/notesMaster1.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customschemas.google.com/relationships/presentationmetadata" Target="metadata"/><Relationship Id="rId10" Type="http://schemas.openxmlformats.org/officeDocument/2006/relationships/tableStyles" Target="tableStyles.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122613" y="509588"/>
            <a:ext cx="3681412" cy="25495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992664" y="3228896"/>
            <a:ext cx="7941310" cy="3058954"/>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2857102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992664" y="3228896"/>
            <a:ext cx="7941310" cy="3058954"/>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122613" y="509588"/>
            <a:ext cx="3681412" cy="25495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583896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3"/>
          <p:cNvSpPr txBox="1">
            <a:spLocks noGrp="1"/>
          </p:cNvSpPr>
          <p:nvPr>
            <p:ph type="ctrTitle"/>
          </p:nvPr>
        </p:nvSpPr>
        <p:spPr>
          <a:xfrm>
            <a:off x="742950" y="1122363"/>
            <a:ext cx="84201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3"/>
          <p:cNvSpPr txBox="1">
            <a:spLocks noGrp="1"/>
          </p:cNvSpPr>
          <p:nvPr>
            <p:ph type="subTitle" idx="1"/>
          </p:nvPr>
        </p:nvSpPr>
        <p:spPr>
          <a:xfrm>
            <a:off x="1238250" y="3602038"/>
            <a:ext cx="74295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3"/>
          <p:cNvSpPr txBox="1">
            <a:spLocks noGrp="1"/>
          </p:cNvSpPr>
          <p:nvPr>
            <p:ph type="dt" idx="10"/>
          </p:nvPr>
        </p:nvSpPr>
        <p:spPr>
          <a:xfrm>
            <a:off x="681038" y="6356352"/>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3"/>
          <p:cNvSpPr txBox="1">
            <a:spLocks noGrp="1"/>
          </p:cNvSpPr>
          <p:nvPr>
            <p:ph type="ftr" idx="11"/>
          </p:nvPr>
        </p:nvSpPr>
        <p:spPr>
          <a:xfrm>
            <a:off x="3281363" y="6356352"/>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3"/>
          <p:cNvSpPr txBox="1">
            <a:spLocks noGrp="1"/>
          </p:cNvSpPr>
          <p:nvPr>
            <p:ph type="sldNum" idx="12"/>
          </p:nvPr>
        </p:nvSpPr>
        <p:spPr>
          <a:xfrm>
            <a:off x="6996113" y="6356352"/>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2"/>
          <p:cNvSpPr txBox="1">
            <a:spLocks noGrp="1"/>
          </p:cNvSpPr>
          <p:nvPr>
            <p:ph type="title"/>
          </p:nvPr>
        </p:nvSpPr>
        <p:spPr>
          <a:xfrm>
            <a:off x="681038" y="365127"/>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2"/>
          <p:cNvSpPr txBox="1">
            <a:spLocks noGrp="1"/>
          </p:cNvSpPr>
          <p:nvPr>
            <p:ph type="body" idx="1"/>
          </p:nvPr>
        </p:nvSpPr>
        <p:spPr>
          <a:xfrm rot="5400000">
            <a:off x="2777332" y="-270669"/>
            <a:ext cx="4351338" cy="85439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2"/>
          <p:cNvSpPr txBox="1">
            <a:spLocks noGrp="1"/>
          </p:cNvSpPr>
          <p:nvPr>
            <p:ph type="dt" idx="10"/>
          </p:nvPr>
        </p:nvSpPr>
        <p:spPr>
          <a:xfrm>
            <a:off x="681038" y="6356352"/>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2"/>
          <p:cNvSpPr txBox="1">
            <a:spLocks noGrp="1"/>
          </p:cNvSpPr>
          <p:nvPr>
            <p:ph type="ftr" idx="11"/>
          </p:nvPr>
        </p:nvSpPr>
        <p:spPr>
          <a:xfrm>
            <a:off x="3281363" y="6356352"/>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2"/>
          <p:cNvSpPr txBox="1">
            <a:spLocks noGrp="1"/>
          </p:cNvSpPr>
          <p:nvPr>
            <p:ph type="sldNum" idx="12"/>
          </p:nvPr>
        </p:nvSpPr>
        <p:spPr>
          <a:xfrm>
            <a:off x="6996113" y="6356352"/>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3"/>
          <p:cNvSpPr txBox="1">
            <a:spLocks noGrp="1"/>
          </p:cNvSpPr>
          <p:nvPr>
            <p:ph type="title"/>
          </p:nvPr>
        </p:nvSpPr>
        <p:spPr>
          <a:xfrm rot="5400000">
            <a:off x="5251054" y="2203053"/>
            <a:ext cx="5811838" cy="2135981"/>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3"/>
          <p:cNvSpPr txBox="1">
            <a:spLocks noGrp="1"/>
          </p:cNvSpPr>
          <p:nvPr>
            <p:ph type="body" idx="1"/>
          </p:nvPr>
        </p:nvSpPr>
        <p:spPr>
          <a:xfrm rot="5400000">
            <a:off x="917179" y="128985"/>
            <a:ext cx="5811838" cy="628411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13"/>
          <p:cNvSpPr txBox="1">
            <a:spLocks noGrp="1"/>
          </p:cNvSpPr>
          <p:nvPr>
            <p:ph type="dt" idx="10"/>
          </p:nvPr>
        </p:nvSpPr>
        <p:spPr>
          <a:xfrm>
            <a:off x="681038" y="6356352"/>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3"/>
          <p:cNvSpPr txBox="1">
            <a:spLocks noGrp="1"/>
          </p:cNvSpPr>
          <p:nvPr>
            <p:ph type="ftr" idx="11"/>
          </p:nvPr>
        </p:nvSpPr>
        <p:spPr>
          <a:xfrm>
            <a:off x="3281363" y="6356352"/>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3"/>
          <p:cNvSpPr txBox="1">
            <a:spLocks noGrp="1"/>
          </p:cNvSpPr>
          <p:nvPr>
            <p:ph type="sldNum" idx="12"/>
          </p:nvPr>
        </p:nvSpPr>
        <p:spPr>
          <a:xfrm>
            <a:off x="6996113" y="6356352"/>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681038" y="365127"/>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4"/>
          <p:cNvSpPr txBox="1">
            <a:spLocks noGrp="1"/>
          </p:cNvSpPr>
          <p:nvPr>
            <p:ph type="body" idx="1"/>
          </p:nvPr>
        </p:nvSpPr>
        <p:spPr>
          <a:xfrm>
            <a:off x="681038" y="1825625"/>
            <a:ext cx="8543925"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4"/>
          <p:cNvSpPr txBox="1">
            <a:spLocks noGrp="1"/>
          </p:cNvSpPr>
          <p:nvPr>
            <p:ph type="dt" idx="10"/>
          </p:nvPr>
        </p:nvSpPr>
        <p:spPr>
          <a:xfrm>
            <a:off x="681038" y="6356352"/>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4"/>
          <p:cNvSpPr txBox="1">
            <a:spLocks noGrp="1"/>
          </p:cNvSpPr>
          <p:nvPr>
            <p:ph type="ftr" idx="11"/>
          </p:nvPr>
        </p:nvSpPr>
        <p:spPr>
          <a:xfrm>
            <a:off x="3281363" y="6356352"/>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4"/>
          <p:cNvSpPr txBox="1">
            <a:spLocks noGrp="1"/>
          </p:cNvSpPr>
          <p:nvPr>
            <p:ph type="sldNum" idx="12"/>
          </p:nvPr>
        </p:nvSpPr>
        <p:spPr>
          <a:xfrm>
            <a:off x="6996113" y="6356352"/>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675879" y="1709740"/>
            <a:ext cx="8543925"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5"/>
          <p:cNvSpPr txBox="1">
            <a:spLocks noGrp="1"/>
          </p:cNvSpPr>
          <p:nvPr>
            <p:ph type="body" idx="1"/>
          </p:nvPr>
        </p:nvSpPr>
        <p:spPr>
          <a:xfrm>
            <a:off x="675879" y="4589465"/>
            <a:ext cx="8543925"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2400"/>
              <a:buNone/>
              <a:defRPr sz="2400">
                <a:solidFill>
                  <a:schemeClr val="dk1"/>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5"/>
          <p:cNvSpPr txBox="1">
            <a:spLocks noGrp="1"/>
          </p:cNvSpPr>
          <p:nvPr>
            <p:ph type="dt" idx="10"/>
          </p:nvPr>
        </p:nvSpPr>
        <p:spPr>
          <a:xfrm>
            <a:off x="681038" y="6356352"/>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5"/>
          <p:cNvSpPr txBox="1">
            <a:spLocks noGrp="1"/>
          </p:cNvSpPr>
          <p:nvPr>
            <p:ph type="ftr" idx="11"/>
          </p:nvPr>
        </p:nvSpPr>
        <p:spPr>
          <a:xfrm>
            <a:off x="3281363" y="6356352"/>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5"/>
          <p:cNvSpPr txBox="1">
            <a:spLocks noGrp="1"/>
          </p:cNvSpPr>
          <p:nvPr>
            <p:ph type="sldNum" idx="12"/>
          </p:nvPr>
        </p:nvSpPr>
        <p:spPr>
          <a:xfrm>
            <a:off x="6996113" y="6356352"/>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681038" y="365127"/>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6"/>
          <p:cNvSpPr txBox="1">
            <a:spLocks noGrp="1"/>
          </p:cNvSpPr>
          <p:nvPr>
            <p:ph type="body" idx="1"/>
          </p:nvPr>
        </p:nvSpPr>
        <p:spPr>
          <a:xfrm>
            <a:off x="681038" y="1825625"/>
            <a:ext cx="421005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6"/>
          <p:cNvSpPr txBox="1">
            <a:spLocks noGrp="1"/>
          </p:cNvSpPr>
          <p:nvPr>
            <p:ph type="body" idx="2"/>
          </p:nvPr>
        </p:nvSpPr>
        <p:spPr>
          <a:xfrm>
            <a:off x="5014913" y="1825625"/>
            <a:ext cx="421005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6"/>
          <p:cNvSpPr txBox="1">
            <a:spLocks noGrp="1"/>
          </p:cNvSpPr>
          <p:nvPr>
            <p:ph type="dt" idx="10"/>
          </p:nvPr>
        </p:nvSpPr>
        <p:spPr>
          <a:xfrm>
            <a:off x="681038" y="6356352"/>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6"/>
          <p:cNvSpPr txBox="1">
            <a:spLocks noGrp="1"/>
          </p:cNvSpPr>
          <p:nvPr>
            <p:ph type="ftr" idx="11"/>
          </p:nvPr>
        </p:nvSpPr>
        <p:spPr>
          <a:xfrm>
            <a:off x="3281363" y="6356352"/>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6"/>
          <p:cNvSpPr txBox="1">
            <a:spLocks noGrp="1"/>
          </p:cNvSpPr>
          <p:nvPr>
            <p:ph type="sldNum" idx="12"/>
          </p:nvPr>
        </p:nvSpPr>
        <p:spPr>
          <a:xfrm>
            <a:off x="6996113" y="6356352"/>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7"/>
          <p:cNvSpPr txBox="1">
            <a:spLocks noGrp="1"/>
          </p:cNvSpPr>
          <p:nvPr>
            <p:ph type="title"/>
          </p:nvPr>
        </p:nvSpPr>
        <p:spPr>
          <a:xfrm>
            <a:off x="682328" y="365127"/>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7"/>
          <p:cNvSpPr txBox="1">
            <a:spLocks noGrp="1"/>
          </p:cNvSpPr>
          <p:nvPr>
            <p:ph type="body" idx="1"/>
          </p:nvPr>
        </p:nvSpPr>
        <p:spPr>
          <a:xfrm>
            <a:off x="682329" y="1681163"/>
            <a:ext cx="4190702"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7"/>
          <p:cNvSpPr txBox="1">
            <a:spLocks noGrp="1"/>
          </p:cNvSpPr>
          <p:nvPr>
            <p:ph type="body" idx="2"/>
          </p:nvPr>
        </p:nvSpPr>
        <p:spPr>
          <a:xfrm>
            <a:off x="682329" y="2505075"/>
            <a:ext cx="4190702"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7"/>
          <p:cNvSpPr txBox="1">
            <a:spLocks noGrp="1"/>
          </p:cNvSpPr>
          <p:nvPr>
            <p:ph type="body" idx="3"/>
          </p:nvPr>
        </p:nvSpPr>
        <p:spPr>
          <a:xfrm>
            <a:off x="5014913" y="1681163"/>
            <a:ext cx="4211340"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7"/>
          <p:cNvSpPr txBox="1">
            <a:spLocks noGrp="1"/>
          </p:cNvSpPr>
          <p:nvPr>
            <p:ph type="body" idx="4"/>
          </p:nvPr>
        </p:nvSpPr>
        <p:spPr>
          <a:xfrm>
            <a:off x="5014913" y="2505075"/>
            <a:ext cx="4211340"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7"/>
          <p:cNvSpPr txBox="1">
            <a:spLocks noGrp="1"/>
          </p:cNvSpPr>
          <p:nvPr>
            <p:ph type="dt" idx="10"/>
          </p:nvPr>
        </p:nvSpPr>
        <p:spPr>
          <a:xfrm>
            <a:off x="681038" y="6356352"/>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7"/>
          <p:cNvSpPr txBox="1">
            <a:spLocks noGrp="1"/>
          </p:cNvSpPr>
          <p:nvPr>
            <p:ph type="ftr" idx="11"/>
          </p:nvPr>
        </p:nvSpPr>
        <p:spPr>
          <a:xfrm>
            <a:off x="3281363" y="6356352"/>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7"/>
          <p:cNvSpPr txBox="1">
            <a:spLocks noGrp="1"/>
          </p:cNvSpPr>
          <p:nvPr>
            <p:ph type="sldNum" idx="12"/>
          </p:nvPr>
        </p:nvSpPr>
        <p:spPr>
          <a:xfrm>
            <a:off x="6996113" y="6356352"/>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8"/>
          <p:cNvSpPr txBox="1">
            <a:spLocks noGrp="1"/>
          </p:cNvSpPr>
          <p:nvPr>
            <p:ph type="title"/>
          </p:nvPr>
        </p:nvSpPr>
        <p:spPr>
          <a:xfrm>
            <a:off x="681038" y="365127"/>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8"/>
          <p:cNvSpPr txBox="1">
            <a:spLocks noGrp="1"/>
          </p:cNvSpPr>
          <p:nvPr>
            <p:ph type="dt" idx="10"/>
          </p:nvPr>
        </p:nvSpPr>
        <p:spPr>
          <a:xfrm>
            <a:off x="681038" y="6356352"/>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8"/>
          <p:cNvSpPr txBox="1">
            <a:spLocks noGrp="1"/>
          </p:cNvSpPr>
          <p:nvPr>
            <p:ph type="ftr" idx="11"/>
          </p:nvPr>
        </p:nvSpPr>
        <p:spPr>
          <a:xfrm>
            <a:off x="3281363" y="6356352"/>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8"/>
          <p:cNvSpPr txBox="1">
            <a:spLocks noGrp="1"/>
          </p:cNvSpPr>
          <p:nvPr>
            <p:ph type="sldNum" idx="12"/>
          </p:nvPr>
        </p:nvSpPr>
        <p:spPr>
          <a:xfrm>
            <a:off x="6996113" y="6356352"/>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9"/>
          <p:cNvSpPr txBox="1">
            <a:spLocks noGrp="1"/>
          </p:cNvSpPr>
          <p:nvPr>
            <p:ph type="dt" idx="10"/>
          </p:nvPr>
        </p:nvSpPr>
        <p:spPr>
          <a:xfrm>
            <a:off x="681038" y="6356352"/>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9"/>
          <p:cNvSpPr txBox="1">
            <a:spLocks noGrp="1"/>
          </p:cNvSpPr>
          <p:nvPr>
            <p:ph type="ftr" idx="11"/>
          </p:nvPr>
        </p:nvSpPr>
        <p:spPr>
          <a:xfrm>
            <a:off x="3281363" y="6356352"/>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9"/>
          <p:cNvSpPr txBox="1">
            <a:spLocks noGrp="1"/>
          </p:cNvSpPr>
          <p:nvPr>
            <p:ph type="sldNum" idx="12"/>
          </p:nvPr>
        </p:nvSpPr>
        <p:spPr>
          <a:xfrm>
            <a:off x="6996113" y="6356352"/>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0"/>
          <p:cNvSpPr txBox="1">
            <a:spLocks noGrp="1"/>
          </p:cNvSpPr>
          <p:nvPr>
            <p:ph type="title"/>
          </p:nvPr>
        </p:nvSpPr>
        <p:spPr>
          <a:xfrm>
            <a:off x="682328" y="457200"/>
            <a:ext cx="3194943"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0"/>
          <p:cNvSpPr txBox="1">
            <a:spLocks noGrp="1"/>
          </p:cNvSpPr>
          <p:nvPr>
            <p:ph type="body" idx="1"/>
          </p:nvPr>
        </p:nvSpPr>
        <p:spPr>
          <a:xfrm>
            <a:off x="4211340" y="987427"/>
            <a:ext cx="5014913"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10"/>
          <p:cNvSpPr txBox="1">
            <a:spLocks noGrp="1"/>
          </p:cNvSpPr>
          <p:nvPr>
            <p:ph type="body" idx="2"/>
          </p:nvPr>
        </p:nvSpPr>
        <p:spPr>
          <a:xfrm>
            <a:off x="682328" y="2057400"/>
            <a:ext cx="3194943"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10"/>
          <p:cNvSpPr txBox="1">
            <a:spLocks noGrp="1"/>
          </p:cNvSpPr>
          <p:nvPr>
            <p:ph type="dt" idx="10"/>
          </p:nvPr>
        </p:nvSpPr>
        <p:spPr>
          <a:xfrm>
            <a:off x="681038" y="6356352"/>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0"/>
          <p:cNvSpPr txBox="1">
            <a:spLocks noGrp="1"/>
          </p:cNvSpPr>
          <p:nvPr>
            <p:ph type="ftr" idx="11"/>
          </p:nvPr>
        </p:nvSpPr>
        <p:spPr>
          <a:xfrm>
            <a:off x="3281363" y="6356352"/>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0"/>
          <p:cNvSpPr txBox="1">
            <a:spLocks noGrp="1"/>
          </p:cNvSpPr>
          <p:nvPr>
            <p:ph type="sldNum" idx="12"/>
          </p:nvPr>
        </p:nvSpPr>
        <p:spPr>
          <a:xfrm>
            <a:off x="6996113" y="6356352"/>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1"/>
          <p:cNvSpPr txBox="1">
            <a:spLocks noGrp="1"/>
          </p:cNvSpPr>
          <p:nvPr>
            <p:ph type="title"/>
          </p:nvPr>
        </p:nvSpPr>
        <p:spPr>
          <a:xfrm>
            <a:off x="682328" y="457200"/>
            <a:ext cx="3194943"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1"/>
          <p:cNvSpPr>
            <a:spLocks noGrp="1"/>
          </p:cNvSpPr>
          <p:nvPr>
            <p:ph type="pic" idx="2"/>
          </p:nvPr>
        </p:nvSpPr>
        <p:spPr>
          <a:xfrm>
            <a:off x="4211340" y="987427"/>
            <a:ext cx="5014913" cy="4873625"/>
          </a:xfrm>
          <a:prstGeom prst="rect">
            <a:avLst/>
          </a:prstGeom>
          <a:noFill/>
          <a:ln>
            <a:noFill/>
          </a:ln>
        </p:spPr>
      </p:sp>
      <p:sp>
        <p:nvSpPr>
          <p:cNvPr id="64" name="Google Shape;64;p11"/>
          <p:cNvSpPr txBox="1">
            <a:spLocks noGrp="1"/>
          </p:cNvSpPr>
          <p:nvPr>
            <p:ph type="body" idx="1"/>
          </p:nvPr>
        </p:nvSpPr>
        <p:spPr>
          <a:xfrm>
            <a:off x="682328" y="2057400"/>
            <a:ext cx="3194943"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1"/>
          <p:cNvSpPr txBox="1">
            <a:spLocks noGrp="1"/>
          </p:cNvSpPr>
          <p:nvPr>
            <p:ph type="dt" idx="10"/>
          </p:nvPr>
        </p:nvSpPr>
        <p:spPr>
          <a:xfrm>
            <a:off x="681038" y="6356352"/>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1"/>
          <p:cNvSpPr txBox="1">
            <a:spLocks noGrp="1"/>
          </p:cNvSpPr>
          <p:nvPr>
            <p:ph type="ftr" idx="11"/>
          </p:nvPr>
        </p:nvSpPr>
        <p:spPr>
          <a:xfrm>
            <a:off x="3281363" y="6356352"/>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1"/>
          <p:cNvSpPr txBox="1">
            <a:spLocks noGrp="1"/>
          </p:cNvSpPr>
          <p:nvPr>
            <p:ph type="sldNum" idx="12"/>
          </p:nvPr>
        </p:nvSpPr>
        <p:spPr>
          <a:xfrm>
            <a:off x="6996113" y="6356352"/>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
          <p:cNvSpPr txBox="1">
            <a:spLocks noGrp="1"/>
          </p:cNvSpPr>
          <p:nvPr>
            <p:ph type="title"/>
          </p:nvPr>
        </p:nvSpPr>
        <p:spPr>
          <a:xfrm>
            <a:off x="681038" y="365127"/>
            <a:ext cx="8543925"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2"/>
          <p:cNvSpPr txBox="1">
            <a:spLocks noGrp="1"/>
          </p:cNvSpPr>
          <p:nvPr>
            <p:ph type="body" idx="1"/>
          </p:nvPr>
        </p:nvSpPr>
        <p:spPr>
          <a:xfrm>
            <a:off x="681038" y="1825625"/>
            <a:ext cx="8543925"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2"/>
          <p:cNvSpPr txBox="1">
            <a:spLocks noGrp="1"/>
          </p:cNvSpPr>
          <p:nvPr>
            <p:ph type="dt" idx="10"/>
          </p:nvPr>
        </p:nvSpPr>
        <p:spPr>
          <a:xfrm>
            <a:off x="681038" y="6356352"/>
            <a:ext cx="222885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2"/>
          <p:cNvSpPr txBox="1">
            <a:spLocks noGrp="1"/>
          </p:cNvSpPr>
          <p:nvPr>
            <p:ph type="ftr" idx="11"/>
          </p:nvPr>
        </p:nvSpPr>
        <p:spPr>
          <a:xfrm>
            <a:off x="3281363" y="6356352"/>
            <a:ext cx="3343275"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2"/>
          <p:cNvSpPr txBox="1">
            <a:spLocks noGrp="1"/>
          </p:cNvSpPr>
          <p:nvPr>
            <p:ph type="sldNum" idx="12"/>
          </p:nvPr>
        </p:nvSpPr>
        <p:spPr>
          <a:xfrm>
            <a:off x="6996113" y="6356352"/>
            <a:ext cx="222885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Shape 83"/>
        <p:cNvGrpSpPr/>
        <p:nvPr/>
      </p:nvGrpSpPr>
      <p:grpSpPr>
        <a:xfrm>
          <a:off x="0" y="0"/>
          <a:ext cx="0" cy="0"/>
          <a:chOff x="0" y="0"/>
          <a:chExt cx="0" cy="0"/>
        </a:xfrm>
      </p:grpSpPr>
      <p:sp>
        <p:nvSpPr>
          <p:cNvPr id="85" name="Google Shape;85;p1"/>
          <p:cNvSpPr txBox="1"/>
          <p:nvPr/>
        </p:nvSpPr>
        <p:spPr>
          <a:xfrm>
            <a:off x="180305" y="141667"/>
            <a:ext cx="2480843" cy="861734"/>
          </a:xfrm>
          <a:prstGeom prst="rect">
            <a:avLst/>
          </a:prstGeom>
          <a:gradFill>
            <a:gsLst>
              <a:gs pos="0">
                <a:srgbClr val="FFCCFF"/>
              </a:gs>
              <a:gs pos="50000">
                <a:srgbClr val="CCCCFF"/>
              </a:gs>
              <a:gs pos="100000">
                <a:schemeClr val="accent3"/>
              </a:gs>
            </a:gsLst>
            <a:lin ang="5400000" scaled="0"/>
          </a:gradFill>
          <a:ln w="9525" cap="flat" cmpd="sng">
            <a:solidFill>
              <a:schemeClr val="accent6"/>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GB" sz="1000" b="1" i="0" u="none" strike="noStrike" cap="none" dirty="0">
                <a:solidFill>
                  <a:schemeClr val="tx1"/>
                </a:solidFill>
                <a:latin typeface="Calibri" panose="020F0502020204030204" pitchFamily="34" charset="0"/>
                <a:cs typeface="Calibri" panose="020F0502020204030204" pitchFamily="34" charset="0"/>
                <a:sym typeface="Arial"/>
              </a:rPr>
              <a:t>Early Years -  Reception </a:t>
            </a:r>
            <a:endParaRPr sz="1000" dirty="0">
              <a:solidFill>
                <a:schemeClr val="tx1"/>
              </a:solidFill>
              <a:latin typeface="Calibri" panose="020F0502020204030204" pitchFamily="34" charset="0"/>
              <a:cs typeface="Calibri" panose="020F0502020204030204" pitchFamily="34" charset="0"/>
            </a:endParaRPr>
          </a:p>
          <a:p>
            <a:pPr marL="0" marR="0" lvl="0" indent="0" algn="l" rtl="0">
              <a:spcBef>
                <a:spcPts val="0"/>
              </a:spcBef>
              <a:spcAft>
                <a:spcPts val="0"/>
              </a:spcAft>
              <a:buNone/>
            </a:pPr>
            <a:r>
              <a:rPr lang="en-GB" sz="1000" u="sng" dirty="0">
                <a:solidFill>
                  <a:schemeClr val="tx1"/>
                </a:solidFill>
                <a:latin typeface="Calibri" panose="020F0502020204030204" pitchFamily="34" charset="0"/>
                <a:cs typeface="Calibri" panose="020F0502020204030204" pitchFamily="34" charset="0"/>
                <a:sym typeface="Arial"/>
              </a:rPr>
              <a:t>Autumn 1 2021 -Curriculum Map</a:t>
            </a:r>
            <a:endParaRPr sz="1000" dirty="0">
              <a:solidFill>
                <a:schemeClr val="tx1"/>
              </a:solidFill>
              <a:latin typeface="Calibri" panose="020F0502020204030204" pitchFamily="34" charset="0"/>
              <a:cs typeface="Calibri" panose="020F0502020204030204" pitchFamily="34" charset="0"/>
            </a:endParaRPr>
          </a:p>
          <a:p>
            <a:pPr marL="0" marR="0" lvl="0" indent="0" algn="l" rtl="0">
              <a:spcBef>
                <a:spcPts val="0"/>
              </a:spcBef>
              <a:spcAft>
                <a:spcPts val="0"/>
              </a:spcAft>
              <a:buNone/>
            </a:pPr>
            <a:r>
              <a:rPr lang="en-GB" sz="1000" i="1" dirty="0">
                <a:solidFill>
                  <a:schemeClr val="tx1"/>
                </a:solidFill>
                <a:latin typeface="Calibri" panose="020F0502020204030204" pitchFamily="34" charset="0"/>
                <a:cs typeface="Calibri" panose="020F0502020204030204" pitchFamily="34" charset="0"/>
                <a:sym typeface="Arial"/>
              </a:rPr>
              <a:t>Platinum Class</a:t>
            </a:r>
            <a:r>
              <a:rPr lang="en-GB" sz="1000" dirty="0">
                <a:solidFill>
                  <a:schemeClr val="tx1"/>
                </a:solidFill>
                <a:latin typeface="Calibri" panose="020F0502020204030204" pitchFamily="34" charset="0"/>
                <a:cs typeface="Calibri" panose="020F0502020204030204" pitchFamily="34" charset="0"/>
                <a:sym typeface="Arial"/>
              </a:rPr>
              <a:t>- Miss Street, </a:t>
            </a:r>
            <a:r>
              <a:rPr lang="en-GB" sz="1000" dirty="0" smtClean="0">
                <a:solidFill>
                  <a:schemeClr val="tx1"/>
                </a:solidFill>
                <a:latin typeface="Calibri" panose="020F0502020204030204" pitchFamily="34" charset="0"/>
                <a:cs typeface="Calibri" panose="020F0502020204030204" pitchFamily="34" charset="0"/>
                <a:sym typeface="Arial"/>
              </a:rPr>
              <a:t>Mrs Gammon</a:t>
            </a:r>
            <a:endParaRPr sz="1000" dirty="0">
              <a:solidFill>
                <a:schemeClr val="tx1"/>
              </a:solidFill>
              <a:latin typeface="Calibri" panose="020F0502020204030204" pitchFamily="34" charset="0"/>
              <a:cs typeface="Calibri" panose="020F0502020204030204" pitchFamily="34" charset="0"/>
            </a:endParaRPr>
          </a:p>
          <a:p>
            <a:pPr marL="0" marR="0" lvl="0" indent="0" algn="l" rtl="0">
              <a:spcBef>
                <a:spcPts val="0"/>
              </a:spcBef>
              <a:spcAft>
                <a:spcPts val="0"/>
              </a:spcAft>
              <a:buNone/>
            </a:pPr>
            <a:r>
              <a:rPr lang="en-GB" sz="1000" i="1" dirty="0">
                <a:solidFill>
                  <a:schemeClr val="tx1"/>
                </a:solidFill>
                <a:latin typeface="Calibri" panose="020F0502020204030204" pitchFamily="34" charset="0"/>
                <a:cs typeface="Calibri" panose="020F0502020204030204" pitchFamily="34" charset="0"/>
                <a:sym typeface="Arial"/>
              </a:rPr>
              <a:t>Gold Class </a:t>
            </a:r>
            <a:r>
              <a:rPr lang="en-GB" sz="1000" dirty="0">
                <a:solidFill>
                  <a:schemeClr val="tx1"/>
                </a:solidFill>
                <a:latin typeface="Calibri" panose="020F0502020204030204" pitchFamily="34" charset="0"/>
                <a:cs typeface="Calibri" panose="020F0502020204030204" pitchFamily="34" charset="0"/>
                <a:sym typeface="Arial"/>
              </a:rPr>
              <a:t>–Miss Yates, Mrs </a:t>
            </a:r>
            <a:r>
              <a:rPr lang="en-GB" sz="1000" dirty="0" err="1">
                <a:solidFill>
                  <a:schemeClr val="tx1"/>
                </a:solidFill>
                <a:latin typeface="Calibri" panose="020F0502020204030204" pitchFamily="34" charset="0"/>
                <a:cs typeface="Calibri" panose="020F0502020204030204" pitchFamily="34" charset="0"/>
                <a:sym typeface="Arial"/>
              </a:rPr>
              <a:t>Camfield</a:t>
            </a:r>
            <a:r>
              <a:rPr lang="en-GB" sz="1000" dirty="0">
                <a:solidFill>
                  <a:schemeClr val="tx1"/>
                </a:solidFill>
                <a:latin typeface="Calibri" panose="020F0502020204030204" pitchFamily="34" charset="0"/>
                <a:cs typeface="Calibri" panose="020F0502020204030204" pitchFamily="34" charset="0"/>
                <a:sym typeface="Arial"/>
              </a:rPr>
              <a:t> </a:t>
            </a:r>
            <a:endParaRPr sz="1000" dirty="0">
              <a:solidFill>
                <a:schemeClr val="tx1"/>
              </a:solidFill>
              <a:latin typeface="Calibri" panose="020F0502020204030204" pitchFamily="34" charset="0"/>
              <a:cs typeface="Calibri" panose="020F0502020204030204" pitchFamily="34" charset="0"/>
            </a:endParaRPr>
          </a:p>
          <a:p>
            <a:pPr marL="0" marR="0" lvl="0" indent="0" algn="l" rtl="0">
              <a:spcBef>
                <a:spcPts val="0"/>
              </a:spcBef>
              <a:spcAft>
                <a:spcPts val="0"/>
              </a:spcAft>
              <a:buNone/>
            </a:pPr>
            <a:r>
              <a:rPr lang="en-GB" sz="1000" i="1" dirty="0">
                <a:solidFill>
                  <a:schemeClr val="tx1"/>
                </a:solidFill>
                <a:latin typeface="Calibri" panose="020F0502020204030204" pitchFamily="34" charset="0"/>
                <a:cs typeface="Calibri" panose="020F0502020204030204" pitchFamily="34" charset="0"/>
                <a:sym typeface="Arial"/>
              </a:rPr>
              <a:t>Early Years Lead- </a:t>
            </a:r>
            <a:r>
              <a:rPr lang="en-GB" sz="1000" dirty="0">
                <a:solidFill>
                  <a:schemeClr val="tx1"/>
                </a:solidFill>
                <a:latin typeface="Calibri" panose="020F0502020204030204" pitchFamily="34" charset="0"/>
                <a:cs typeface="Calibri" panose="020F0502020204030204" pitchFamily="34" charset="0"/>
                <a:sym typeface="Arial"/>
              </a:rPr>
              <a:t>Ms Hewer</a:t>
            </a:r>
            <a:endParaRPr sz="1000" dirty="0">
              <a:solidFill>
                <a:schemeClr val="tx1"/>
              </a:solidFill>
              <a:latin typeface="Calibri" panose="020F0502020204030204" pitchFamily="34" charset="0"/>
              <a:cs typeface="Calibri" panose="020F0502020204030204" pitchFamily="34" charset="0"/>
              <a:sym typeface="Arial"/>
            </a:endParaRPr>
          </a:p>
        </p:txBody>
      </p:sp>
      <p:sp>
        <p:nvSpPr>
          <p:cNvPr id="86" name="Google Shape;86;p1"/>
          <p:cNvSpPr txBox="1"/>
          <p:nvPr/>
        </p:nvSpPr>
        <p:spPr>
          <a:xfrm>
            <a:off x="2803807" y="209228"/>
            <a:ext cx="3606087" cy="646290"/>
          </a:xfrm>
          <a:prstGeom prst="rect">
            <a:avLst/>
          </a:prstGeom>
          <a:gradFill>
            <a:gsLst>
              <a:gs pos="0">
                <a:srgbClr val="FFCCFF"/>
              </a:gs>
              <a:gs pos="50000">
                <a:srgbClr val="CCCCFF"/>
              </a:gs>
              <a:gs pos="100000">
                <a:schemeClr val="accent3"/>
              </a:gs>
            </a:gsLst>
            <a:lin ang="5400000" scaled="0"/>
          </a:gradFill>
          <a:ln w="9525" cap="flat" cmpd="sng">
            <a:solidFill>
              <a:srgbClr val="0C0C0C"/>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GB" sz="900" dirty="0" smtClean="0">
                <a:solidFill>
                  <a:schemeClr val="tx1"/>
                </a:solidFill>
                <a:latin typeface="Calibri" panose="020F0502020204030204" pitchFamily="34" charset="0"/>
                <a:cs typeface="Calibri" panose="020F0502020204030204" pitchFamily="34" charset="0"/>
                <a:sym typeface="Arial"/>
              </a:rPr>
              <a:t>What an amazing start we have had to this year, the children hit the ground running and have been impressing us ever since. They have quickly adjusted to the routines and expectations of their Reception Year and have embraced their learning opportunities whole-heartedly</a:t>
            </a:r>
            <a:r>
              <a:rPr lang="en-GB" sz="893" dirty="0" smtClean="0">
                <a:solidFill>
                  <a:schemeClr val="tx1"/>
                </a:solidFill>
                <a:latin typeface="Calibri" panose="020F0502020204030204" pitchFamily="34" charset="0"/>
                <a:cs typeface="Calibri" panose="020F0502020204030204" pitchFamily="34" charset="0"/>
                <a:sym typeface="Arial"/>
              </a:rPr>
              <a:t>. </a:t>
            </a:r>
            <a:endParaRPr sz="893" dirty="0">
              <a:solidFill>
                <a:schemeClr val="tx1"/>
              </a:solidFill>
              <a:latin typeface="Calibri" panose="020F0502020204030204" pitchFamily="34" charset="0"/>
              <a:cs typeface="Calibri" panose="020F0502020204030204" pitchFamily="34" charset="0"/>
              <a:sym typeface="Arial"/>
            </a:endParaRPr>
          </a:p>
        </p:txBody>
      </p:sp>
      <p:sp>
        <p:nvSpPr>
          <p:cNvPr id="87" name="Google Shape;87;p1"/>
          <p:cNvSpPr txBox="1"/>
          <p:nvPr/>
        </p:nvSpPr>
        <p:spPr>
          <a:xfrm>
            <a:off x="6965770" y="81985"/>
            <a:ext cx="2872310" cy="1754286"/>
          </a:xfrm>
          <a:prstGeom prst="rect">
            <a:avLst/>
          </a:prstGeom>
          <a:gradFill>
            <a:gsLst>
              <a:gs pos="0">
                <a:srgbClr val="FFCCFF"/>
              </a:gs>
              <a:gs pos="50000">
                <a:srgbClr val="CCCCFF"/>
              </a:gs>
              <a:gs pos="100000">
                <a:schemeClr val="accent3"/>
              </a:gs>
            </a:gsLst>
            <a:lin ang="5400000" scaled="0"/>
          </a:gradFill>
          <a:ln w="9525" cap="flat" cmpd="sng">
            <a:solidFill>
              <a:srgbClr val="0C0C0C"/>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GB" sz="900" u="sng" dirty="0">
                <a:solidFill>
                  <a:schemeClr val="tx1"/>
                </a:solidFill>
                <a:latin typeface="Calibri" panose="020F0502020204030204" pitchFamily="34" charset="0"/>
                <a:cs typeface="Calibri" panose="020F0502020204030204" pitchFamily="34" charset="0"/>
                <a:sym typeface="Arial"/>
              </a:rPr>
              <a:t>Child Initiated Learning. </a:t>
            </a:r>
            <a:endParaRPr sz="900" dirty="0">
              <a:solidFill>
                <a:schemeClr val="tx1"/>
              </a:solidFill>
              <a:latin typeface="Calibri" panose="020F0502020204030204" pitchFamily="34" charset="0"/>
              <a:cs typeface="Calibri" panose="020F0502020204030204" pitchFamily="34" charset="0"/>
            </a:endParaRPr>
          </a:p>
          <a:p>
            <a:pPr marL="0" marR="0" lvl="0" indent="0" algn="l" rtl="0">
              <a:spcBef>
                <a:spcPts val="0"/>
              </a:spcBef>
              <a:spcAft>
                <a:spcPts val="0"/>
              </a:spcAft>
              <a:buNone/>
            </a:pPr>
            <a:r>
              <a:rPr lang="en-GB" sz="900" dirty="0">
                <a:solidFill>
                  <a:schemeClr val="tx1"/>
                </a:solidFill>
                <a:latin typeface="Calibri" panose="020F0502020204030204" pitchFamily="34" charset="0"/>
                <a:cs typeface="Calibri" panose="020F0502020204030204" pitchFamily="34" charset="0"/>
                <a:sym typeface="Arial"/>
              </a:rPr>
              <a:t> </a:t>
            </a:r>
            <a:r>
              <a:rPr lang="en-GB" sz="900" dirty="0" smtClean="0">
                <a:solidFill>
                  <a:schemeClr val="tx1"/>
                </a:solidFill>
                <a:latin typeface="Calibri" panose="020F0502020204030204" pitchFamily="34" charset="0"/>
                <a:cs typeface="Calibri" panose="020F0502020204030204" pitchFamily="34" charset="0"/>
              </a:rPr>
              <a:t>The children in our Reception classes have been fantastic at expressing their interests and initiating ideas on how they would like to explore this further and represent their findings. </a:t>
            </a:r>
          </a:p>
          <a:p>
            <a:pPr marL="0" marR="0" lvl="0" indent="0" algn="l" rtl="0">
              <a:spcBef>
                <a:spcPts val="0"/>
              </a:spcBef>
              <a:spcAft>
                <a:spcPts val="0"/>
              </a:spcAft>
              <a:buNone/>
            </a:pPr>
            <a:r>
              <a:rPr lang="en-GB" sz="900" dirty="0" smtClean="0">
                <a:solidFill>
                  <a:schemeClr val="tx1"/>
                </a:solidFill>
                <a:latin typeface="Calibri" panose="020F0502020204030204" pitchFamily="34" charset="0"/>
                <a:cs typeface="Calibri" panose="020F0502020204030204" pitchFamily="34" charset="0"/>
              </a:rPr>
              <a:t>We started the year with a theme around Scarecrows, which led into further discussions about Farms and where our food comes from. This term the children have been inspired by Fireworks initially, and after Fire Safety talks they were very keen to expand their learning about Firefighters. After creating their Fire Engines ,they are now moving into discussions about Vehicles. </a:t>
            </a:r>
            <a:endParaRPr sz="900" dirty="0">
              <a:solidFill>
                <a:schemeClr val="tx1"/>
              </a:solidFill>
              <a:latin typeface="Calibri" panose="020F0502020204030204" pitchFamily="34" charset="0"/>
              <a:cs typeface="Calibri" panose="020F0502020204030204" pitchFamily="34" charset="0"/>
            </a:endParaRPr>
          </a:p>
        </p:txBody>
      </p:sp>
      <p:sp>
        <p:nvSpPr>
          <p:cNvPr id="88" name="Google Shape;88;p1"/>
          <p:cNvSpPr txBox="1"/>
          <p:nvPr/>
        </p:nvSpPr>
        <p:spPr>
          <a:xfrm>
            <a:off x="133709" y="1496377"/>
            <a:ext cx="2585808" cy="2016024"/>
          </a:xfrm>
          <a:prstGeom prst="rect">
            <a:avLst/>
          </a:prstGeom>
          <a:gradFill>
            <a:gsLst>
              <a:gs pos="0">
                <a:schemeClr val="bg1">
                  <a:lumMod val="75000"/>
                </a:schemeClr>
              </a:gs>
              <a:gs pos="50000">
                <a:srgbClr val="CC99FF"/>
              </a:gs>
              <a:gs pos="100000">
                <a:srgbClr val="9966FF"/>
              </a:gs>
            </a:gsLst>
            <a:lin ang="5400000" scaled="0"/>
          </a:gradFill>
          <a:ln w="9525" cap="flat" cmpd="sng">
            <a:solidFill>
              <a:srgbClr val="0C0C0C"/>
            </a:solidFill>
            <a:prstDash val="solid"/>
            <a:round/>
            <a:headEnd type="none" w="sm" len="sm"/>
            <a:tailEnd type="none" w="sm" len="sm"/>
          </a:ln>
          <a:effectLst>
            <a:outerShdw blurRad="57150" dist="19050" dir="5400000" algn="ctr" rotWithShape="0">
              <a:srgbClr val="000000">
                <a:alpha val="62745"/>
              </a:srgbClr>
            </a:outerShdw>
          </a:effectLst>
        </p:spPr>
        <p:txBody>
          <a:bodyPr spcFirstLastPara="1" wrap="square" lIns="91425" tIns="45700" rIns="91425" bIns="45700" anchor="t" anchorCtr="0">
            <a:spAutoFit/>
          </a:bodyPr>
          <a:lstStyle/>
          <a:p>
            <a:pPr marL="0" marR="0" lvl="0" indent="0" algn="l" rtl="0">
              <a:spcBef>
                <a:spcPts val="0"/>
              </a:spcBef>
              <a:spcAft>
                <a:spcPts val="0"/>
              </a:spcAft>
              <a:buNone/>
            </a:pPr>
            <a:r>
              <a:rPr lang="en-GB" sz="900" dirty="0">
                <a:solidFill>
                  <a:srgbClr val="000000"/>
                </a:solidFill>
                <a:latin typeface="Calibri" panose="020F0502020204030204" pitchFamily="34" charset="0"/>
                <a:cs typeface="Calibri" panose="020F0502020204030204" pitchFamily="34" charset="0"/>
                <a:sym typeface="Arial"/>
              </a:rPr>
              <a:t> </a:t>
            </a:r>
            <a:r>
              <a:rPr lang="en-GB" sz="900" u="sng" dirty="0">
                <a:solidFill>
                  <a:srgbClr val="000000"/>
                </a:solidFill>
                <a:latin typeface="Calibri" panose="020F0502020204030204" pitchFamily="34" charset="0"/>
                <a:cs typeface="Calibri" panose="020F0502020204030204" pitchFamily="34" charset="0"/>
                <a:sym typeface="Arial"/>
              </a:rPr>
              <a:t>Communication &amp; Language. </a:t>
            </a:r>
            <a:endParaRPr lang="en-GB" sz="900" u="sng" dirty="0" smtClean="0">
              <a:solidFill>
                <a:srgbClr val="000000"/>
              </a:solidFill>
              <a:latin typeface="Calibri" panose="020F0502020204030204" pitchFamily="34" charset="0"/>
              <a:cs typeface="Calibri" panose="020F0502020204030204" pitchFamily="34" charset="0"/>
              <a:sym typeface="Arial"/>
            </a:endParaRPr>
          </a:p>
          <a:p>
            <a:pPr marL="0" marR="0" lvl="0" indent="0" algn="l" rtl="0">
              <a:spcBef>
                <a:spcPts val="0"/>
              </a:spcBef>
              <a:spcAft>
                <a:spcPts val="0"/>
              </a:spcAft>
              <a:buNone/>
            </a:pPr>
            <a:r>
              <a:rPr lang="en-GB" sz="900" dirty="0" smtClean="0">
                <a:solidFill>
                  <a:srgbClr val="000000"/>
                </a:solidFill>
                <a:latin typeface="Calibri" panose="020F0502020204030204" pitchFamily="34" charset="0"/>
                <a:cs typeface="Calibri" panose="020F0502020204030204" pitchFamily="34" charset="0"/>
                <a:sym typeface="Arial"/>
              </a:rPr>
              <a:t>The children in Reception have been developing the skills to listen to others in small group discussions and taking turns in conversations. They have been working on and will continue to learn how to focus on what is being said and to begin to actively listen at the same time as doing something else. </a:t>
            </a:r>
          </a:p>
          <a:p>
            <a:pPr marL="0" marR="0" lvl="0" indent="0" algn="l" rtl="0">
              <a:spcBef>
                <a:spcPts val="0"/>
              </a:spcBef>
              <a:spcAft>
                <a:spcPts val="0"/>
              </a:spcAft>
              <a:buNone/>
            </a:pPr>
            <a:r>
              <a:rPr lang="en-GB" sz="900" dirty="0" smtClean="0">
                <a:latin typeface="Calibri" panose="020F0502020204030204" pitchFamily="34" charset="0"/>
                <a:cs typeface="Calibri" panose="020F0502020204030204" pitchFamily="34" charset="0"/>
              </a:rPr>
              <a:t>The have really developed their ability to understand and follow instructions with more than one part. This half term we will help the children build skills to be able to know how to answer why questions and to use the correct tenses in their speech.</a:t>
            </a:r>
            <a:r>
              <a:rPr lang="en-GB" sz="900" dirty="0" smtClean="0">
                <a:solidFill>
                  <a:srgbClr val="000000"/>
                </a:solidFill>
                <a:latin typeface="Calibri" panose="020F0502020204030204" pitchFamily="34" charset="0"/>
                <a:cs typeface="Calibri" panose="020F0502020204030204" pitchFamily="34" charset="0"/>
                <a:sym typeface="Arial"/>
              </a:rPr>
              <a:t> </a:t>
            </a:r>
            <a:endParaRPr sz="900" dirty="0">
              <a:latin typeface="Calibri" panose="020F0502020204030204" pitchFamily="34" charset="0"/>
              <a:cs typeface="Calibri" panose="020F0502020204030204" pitchFamily="34" charset="0"/>
            </a:endParaRPr>
          </a:p>
        </p:txBody>
      </p:sp>
      <p:sp>
        <p:nvSpPr>
          <p:cNvPr id="89" name="Google Shape;89;p1"/>
          <p:cNvSpPr txBox="1"/>
          <p:nvPr/>
        </p:nvSpPr>
        <p:spPr>
          <a:xfrm>
            <a:off x="6493319" y="1973789"/>
            <a:ext cx="3286800" cy="2241151"/>
          </a:xfrm>
          <a:prstGeom prst="rect">
            <a:avLst/>
          </a:prstGeom>
          <a:gradFill>
            <a:gsLst>
              <a:gs pos="0">
                <a:srgbClr val="D1D1D1"/>
              </a:gs>
              <a:gs pos="50000">
                <a:srgbClr val="CC99FF"/>
              </a:gs>
              <a:gs pos="100000">
                <a:srgbClr val="9966FF"/>
              </a:gs>
            </a:gsLst>
            <a:lin ang="5400000" scaled="0"/>
          </a:gradFill>
          <a:ln w="9525" cap="flat" cmpd="sng">
            <a:solidFill>
              <a:srgbClr val="0C0C0C"/>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GB" sz="1463" dirty="0">
                <a:solidFill>
                  <a:schemeClr val="dk1"/>
                </a:solidFill>
                <a:latin typeface="Calibri"/>
                <a:ea typeface="Calibri"/>
                <a:cs typeface="Calibri"/>
                <a:sym typeface="Calibri"/>
              </a:rPr>
              <a:t> </a:t>
            </a:r>
            <a:r>
              <a:rPr lang="en-GB" sz="900" u="sng" dirty="0">
                <a:solidFill>
                  <a:schemeClr val="dk1"/>
                </a:solidFill>
                <a:latin typeface="Calibri" panose="020F0502020204030204" pitchFamily="34" charset="0"/>
                <a:cs typeface="Calibri" panose="020F0502020204030204" pitchFamily="34" charset="0"/>
                <a:sym typeface="Arial"/>
              </a:rPr>
              <a:t>Personal, Social &amp; Emotional Development </a:t>
            </a:r>
            <a:endParaRPr lang="en-GB" sz="900" u="sng" dirty="0" smtClean="0">
              <a:solidFill>
                <a:schemeClr val="dk1"/>
              </a:solidFill>
              <a:latin typeface="Calibri" panose="020F0502020204030204" pitchFamily="34" charset="0"/>
              <a:cs typeface="Calibri" panose="020F0502020204030204" pitchFamily="34" charset="0"/>
              <a:sym typeface="Arial"/>
            </a:endParaRPr>
          </a:p>
          <a:p>
            <a:pPr marL="0" marR="0" lvl="0" indent="0" algn="l" rtl="0">
              <a:spcBef>
                <a:spcPts val="0"/>
              </a:spcBef>
              <a:spcAft>
                <a:spcPts val="0"/>
              </a:spcAft>
              <a:buNone/>
            </a:pPr>
            <a:r>
              <a:rPr lang="en-GB" sz="900" dirty="0" smtClean="0">
                <a:solidFill>
                  <a:schemeClr val="dk1"/>
                </a:solidFill>
                <a:latin typeface="Calibri" panose="020F0502020204030204" pitchFamily="34" charset="0"/>
                <a:cs typeface="Calibri" panose="020F0502020204030204" pitchFamily="34" charset="0"/>
              </a:rPr>
              <a:t>Being back in school with their friends has helped the children enormously with their social development. They have been able to make new relationships with both adults and children, play alongside others and to try out the skills they are learning with regards to social interactions. </a:t>
            </a:r>
          </a:p>
          <a:p>
            <a:pPr marL="0" marR="0" lvl="0" indent="0" algn="l" rtl="0">
              <a:spcBef>
                <a:spcPts val="0"/>
              </a:spcBef>
              <a:spcAft>
                <a:spcPts val="0"/>
              </a:spcAft>
              <a:buNone/>
            </a:pPr>
            <a:r>
              <a:rPr lang="en-GB" sz="900" dirty="0" smtClean="0">
                <a:solidFill>
                  <a:schemeClr val="dk1"/>
                </a:solidFill>
                <a:latin typeface="Calibri" panose="020F0502020204030204" pitchFamily="34" charset="0"/>
                <a:cs typeface="Calibri" panose="020F0502020204030204" pitchFamily="34" charset="0"/>
              </a:rPr>
              <a:t>This term we will helping the children to build techniques an strategies to take turns and share with their peers appropriately and independently. </a:t>
            </a:r>
          </a:p>
          <a:p>
            <a:pPr marL="0" marR="0" lvl="0" indent="0" algn="l" rtl="0">
              <a:spcBef>
                <a:spcPts val="0"/>
              </a:spcBef>
              <a:spcAft>
                <a:spcPts val="0"/>
              </a:spcAft>
              <a:buNone/>
            </a:pPr>
            <a:r>
              <a:rPr lang="en-GB" sz="900" dirty="0" smtClean="0">
                <a:solidFill>
                  <a:schemeClr val="dk1"/>
                </a:solidFill>
                <a:latin typeface="Calibri" panose="020F0502020204030204" pitchFamily="34" charset="0"/>
                <a:cs typeface="Calibri" panose="020F0502020204030204" pitchFamily="34" charset="0"/>
              </a:rPr>
              <a:t>The children have settled into the routine and expectations within school and have been confident to try out new experiences. </a:t>
            </a:r>
            <a:r>
              <a:rPr lang="en-GB" sz="900" dirty="0" smtClean="0">
                <a:latin typeface="Calibri" panose="020F0502020204030204" pitchFamily="34" charset="0"/>
                <a:cs typeface="Calibri" panose="020F0502020204030204" pitchFamily="34" charset="0"/>
              </a:rPr>
              <a:t>In </a:t>
            </a:r>
            <a:r>
              <a:rPr lang="en-GB" sz="900" dirty="0">
                <a:latin typeface="Calibri" panose="020F0502020204030204" pitchFamily="34" charset="0"/>
                <a:cs typeface="Calibri" panose="020F0502020204030204" pitchFamily="34" charset="0"/>
              </a:rPr>
              <a:t>this half term we have the </a:t>
            </a:r>
            <a:r>
              <a:rPr lang="en-GB" sz="900" dirty="0" smtClean="0">
                <a:latin typeface="Calibri" panose="020F0502020204030204" pitchFamily="34" charset="0"/>
                <a:cs typeface="Calibri" panose="020F0502020204030204" pitchFamily="34" charset="0"/>
              </a:rPr>
              <a:t>opportunity </a:t>
            </a:r>
            <a:r>
              <a:rPr lang="en-GB" sz="900" dirty="0">
                <a:latin typeface="Calibri" panose="020F0502020204030204" pitchFamily="34" charset="0"/>
                <a:cs typeface="Calibri" panose="020F0502020204030204" pitchFamily="34" charset="0"/>
              </a:rPr>
              <a:t>to discuss lots of Festivals and </a:t>
            </a:r>
            <a:r>
              <a:rPr lang="en-GB" sz="900" dirty="0" smtClean="0">
                <a:latin typeface="Calibri" panose="020F0502020204030204" pitchFamily="34" charset="0"/>
                <a:cs typeface="Calibri" panose="020F0502020204030204" pitchFamily="34" charset="0"/>
              </a:rPr>
              <a:t>Celebrations, </a:t>
            </a:r>
            <a:r>
              <a:rPr lang="en-GB" sz="900" dirty="0">
                <a:latin typeface="Calibri" panose="020F0502020204030204" pitchFamily="34" charset="0"/>
                <a:cs typeface="Calibri" panose="020F0502020204030204" pitchFamily="34" charset="0"/>
              </a:rPr>
              <a:t>this provides opportunities for the children </a:t>
            </a:r>
            <a:r>
              <a:rPr lang="en-GB" sz="900" dirty="0" smtClean="0">
                <a:latin typeface="Calibri" panose="020F0502020204030204" pitchFamily="34" charset="0"/>
                <a:cs typeface="Calibri" panose="020F0502020204030204" pitchFamily="34" charset="0"/>
              </a:rPr>
              <a:t>to recognise that they </a:t>
            </a:r>
            <a:r>
              <a:rPr lang="en-GB" sz="900" dirty="0">
                <a:latin typeface="Calibri" panose="020F0502020204030204" pitchFamily="34" charset="0"/>
                <a:cs typeface="Calibri" panose="020F0502020204030204" pitchFamily="34" charset="0"/>
              </a:rPr>
              <a:t>b</a:t>
            </a:r>
            <a:r>
              <a:rPr lang="en-GB" sz="900" dirty="0" smtClean="0">
                <a:latin typeface="Calibri" panose="020F0502020204030204" pitchFamily="34" charset="0"/>
                <a:cs typeface="Calibri" panose="020F0502020204030204" pitchFamily="34" charset="0"/>
              </a:rPr>
              <a:t>elong to different communities, and to learn about showing respect for others similarities and difference. </a:t>
            </a:r>
            <a:endParaRPr sz="900" dirty="0">
              <a:latin typeface="Calibri" panose="020F0502020204030204" pitchFamily="34" charset="0"/>
              <a:cs typeface="Calibri" panose="020F0502020204030204" pitchFamily="34" charset="0"/>
            </a:endParaRPr>
          </a:p>
        </p:txBody>
      </p:sp>
      <p:sp>
        <p:nvSpPr>
          <p:cNvPr id="90" name="Google Shape;90;p1"/>
          <p:cNvSpPr txBox="1"/>
          <p:nvPr/>
        </p:nvSpPr>
        <p:spPr>
          <a:xfrm>
            <a:off x="3003562" y="959128"/>
            <a:ext cx="3263673" cy="2703072"/>
          </a:xfrm>
          <a:prstGeom prst="rect">
            <a:avLst/>
          </a:prstGeom>
          <a:gradFill>
            <a:gsLst>
              <a:gs pos="0">
                <a:schemeClr val="bg1">
                  <a:lumMod val="75000"/>
                </a:schemeClr>
              </a:gs>
              <a:gs pos="50000">
                <a:srgbClr val="CC99FF"/>
              </a:gs>
              <a:gs pos="100000">
                <a:srgbClr val="9966FF"/>
              </a:gs>
            </a:gsLst>
            <a:lin ang="5400000" scaled="0"/>
          </a:gradFill>
          <a:ln w="12700" cap="flat" cmpd="sng">
            <a:solidFill>
              <a:srgbClr val="0C0C0C"/>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GB" sz="900" u="sng" dirty="0">
                <a:solidFill>
                  <a:srgbClr val="000000"/>
                </a:solidFill>
                <a:latin typeface="Calibri" panose="020F0502020204030204" pitchFamily="34" charset="0"/>
                <a:cs typeface="Calibri" panose="020F0502020204030204" pitchFamily="34" charset="0"/>
                <a:sym typeface="Arial"/>
              </a:rPr>
              <a:t>Physical </a:t>
            </a:r>
            <a:r>
              <a:rPr lang="en-GB" sz="900" u="sng" dirty="0" smtClean="0">
                <a:solidFill>
                  <a:srgbClr val="000000"/>
                </a:solidFill>
                <a:latin typeface="Calibri" panose="020F0502020204030204" pitchFamily="34" charset="0"/>
                <a:cs typeface="Calibri" panose="020F0502020204030204" pitchFamily="34" charset="0"/>
                <a:sym typeface="Arial"/>
              </a:rPr>
              <a:t>Development</a:t>
            </a:r>
          </a:p>
          <a:p>
            <a:pPr lvl="0"/>
            <a:r>
              <a:rPr lang="en-GB" sz="900" dirty="0" smtClean="0">
                <a:latin typeface="Calibri" panose="020F0502020204030204" pitchFamily="34" charset="0"/>
                <a:cs typeface="Calibri" panose="020F0502020204030204" pitchFamily="34" charset="0"/>
              </a:rPr>
              <a:t>The </a:t>
            </a:r>
            <a:r>
              <a:rPr lang="en-GB" sz="900" dirty="0">
                <a:latin typeface="Calibri" panose="020F0502020204030204" pitchFamily="34" charset="0"/>
                <a:cs typeface="Calibri" panose="020F0502020204030204" pitchFamily="34" charset="0"/>
              </a:rPr>
              <a:t>children have had a great time using both the outside area and the hall equipment in their PE </a:t>
            </a:r>
            <a:r>
              <a:rPr lang="en-GB" sz="900" dirty="0" smtClean="0">
                <a:latin typeface="Calibri" panose="020F0502020204030204" pitchFamily="34" charset="0"/>
                <a:cs typeface="Calibri" panose="020F0502020204030204" pitchFamily="34" charset="0"/>
              </a:rPr>
              <a:t>sessions. They have used the climbing equipment to practise navigating steps and moving up and down slopes. This half term we will look more at how we can move in different ways, slithering, shuffling, skipping, hopping and rolling. The children will also be given opportunities to develop their balancing and jumping skills. </a:t>
            </a:r>
          </a:p>
          <a:p>
            <a:pPr lvl="0"/>
            <a:r>
              <a:rPr lang="en-GB" sz="900" dirty="0" smtClean="0">
                <a:latin typeface="Calibri" panose="020F0502020204030204" pitchFamily="34" charset="0"/>
                <a:cs typeface="Calibri" panose="020F0502020204030204" pitchFamily="34" charset="0"/>
              </a:rPr>
              <a:t>With regards to their fine motor development the children have been exploring tools such as paintbrushes, scissors and playdough cutters, this has helped them to build the dexterity required to start to form letters. </a:t>
            </a:r>
            <a:r>
              <a:rPr lang="en-GB" sz="900" dirty="0" smtClean="0">
                <a:latin typeface="Calibri" panose="020F0502020204030204" pitchFamily="34" charset="0"/>
                <a:cs typeface="Calibri" panose="020F0502020204030204" pitchFamily="34" charset="0"/>
              </a:rPr>
              <a:t>In this half term we will be encouraging the children to engage in more mark making activities building their accuracy in anti-clockwise movements and retracing vertical lines. </a:t>
            </a:r>
          </a:p>
          <a:p>
            <a:pPr lvl="0"/>
            <a:r>
              <a:rPr lang="en-GB" sz="900" dirty="0" smtClean="0">
                <a:latin typeface="Calibri" panose="020F0502020204030204" pitchFamily="34" charset="0"/>
                <a:cs typeface="Calibri" panose="020F0502020204030204" pitchFamily="34" charset="0"/>
              </a:rPr>
              <a:t>Through the rolling snack the children have been able to demonstrate that they can recognise their own needs and feelings with regards to hunger and thirst. We will be taking this further this term with discussions about healthy and unhealthy foods and the need for a balanced diet. </a:t>
            </a:r>
            <a:endParaRPr sz="900" dirty="0">
              <a:latin typeface="Calibri" panose="020F0502020204030204" pitchFamily="34" charset="0"/>
              <a:cs typeface="Calibri" panose="020F0502020204030204" pitchFamily="34" charset="0"/>
            </a:endParaRPr>
          </a:p>
        </p:txBody>
      </p:sp>
      <p:sp>
        <p:nvSpPr>
          <p:cNvPr id="91" name="Google Shape;91;p1"/>
          <p:cNvSpPr txBox="1"/>
          <p:nvPr/>
        </p:nvSpPr>
        <p:spPr>
          <a:xfrm>
            <a:off x="110575" y="4005378"/>
            <a:ext cx="2608942" cy="2703072"/>
          </a:xfrm>
          <a:prstGeom prst="rect">
            <a:avLst/>
          </a:prstGeom>
          <a:gradFill>
            <a:gsLst>
              <a:gs pos="0">
                <a:srgbClr val="9966FF"/>
              </a:gs>
              <a:gs pos="50000">
                <a:srgbClr val="CC99FF"/>
              </a:gs>
              <a:gs pos="100000">
                <a:srgbClr val="FFCCFF"/>
              </a:gs>
            </a:gsLst>
            <a:lin ang="5400000" scaled="0"/>
          </a:gradFill>
          <a:ln w="9525" cap="flat" cmpd="sng">
            <a:solidFill>
              <a:srgbClr val="0C0C0C"/>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GB" sz="900" u="sng" dirty="0">
                <a:solidFill>
                  <a:srgbClr val="000000"/>
                </a:solidFill>
                <a:latin typeface="Calibri" panose="020F0502020204030204" pitchFamily="34" charset="0"/>
                <a:cs typeface="Calibri" panose="020F0502020204030204" pitchFamily="34" charset="0"/>
                <a:sym typeface="Arial"/>
              </a:rPr>
              <a:t>Literacy </a:t>
            </a:r>
            <a:endParaRPr sz="900" dirty="0">
              <a:latin typeface="Calibri" panose="020F0502020204030204" pitchFamily="34" charset="0"/>
              <a:cs typeface="Calibri" panose="020F0502020204030204" pitchFamily="34" charset="0"/>
            </a:endParaRPr>
          </a:p>
          <a:p>
            <a:pPr marL="0" marR="0" lvl="0" indent="0" algn="l" rtl="0">
              <a:spcBef>
                <a:spcPts val="0"/>
              </a:spcBef>
              <a:spcAft>
                <a:spcPts val="0"/>
              </a:spcAft>
              <a:buNone/>
            </a:pPr>
            <a:r>
              <a:rPr lang="en-GB" sz="900" dirty="0">
                <a:solidFill>
                  <a:srgbClr val="000000"/>
                </a:solidFill>
                <a:latin typeface="Calibri" panose="020F0502020204030204" pitchFamily="34" charset="0"/>
                <a:cs typeface="Calibri" panose="020F0502020204030204" pitchFamily="34" charset="0"/>
                <a:sym typeface="Arial"/>
              </a:rPr>
              <a:t>This term our Phonics sessions </a:t>
            </a:r>
            <a:r>
              <a:rPr lang="en-GB" sz="900" dirty="0" smtClean="0">
                <a:solidFill>
                  <a:srgbClr val="000000"/>
                </a:solidFill>
                <a:latin typeface="Calibri" panose="020F0502020204030204" pitchFamily="34" charset="0"/>
                <a:cs typeface="Calibri" panose="020F0502020204030204" pitchFamily="34" charset="0"/>
                <a:sym typeface="Arial"/>
              </a:rPr>
              <a:t>will continue to revise the Phase 2 letters and sounds and then move </a:t>
            </a:r>
            <a:r>
              <a:rPr lang="en-GB" sz="900" dirty="0" smtClean="0">
                <a:latin typeface="Calibri" panose="020F0502020204030204" pitchFamily="34" charset="0"/>
                <a:cs typeface="Calibri" panose="020F0502020204030204" pitchFamily="34" charset="0"/>
              </a:rPr>
              <a:t>forwards into working on Phase 3 phonemes. These are sounds that are made with 2 or 3 letters, digraphs and </a:t>
            </a:r>
            <a:r>
              <a:rPr lang="en-GB" sz="900" dirty="0" err="1" smtClean="0">
                <a:latin typeface="Calibri" panose="020F0502020204030204" pitchFamily="34" charset="0"/>
                <a:cs typeface="Calibri" panose="020F0502020204030204" pitchFamily="34" charset="0"/>
              </a:rPr>
              <a:t>trigraphs</a:t>
            </a:r>
            <a:r>
              <a:rPr lang="en-GB" sz="900" dirty="0" smtClean="0">
                <a:latin typeface="Calibri" panose="020F0502020204030204" pitchFamily="34" charset="0"/>
                <a:cs typeface="Calibri" panose="020F0502020204030204" pitchFamily="34" charset="0"/>
              </a:rPr>
              <a:t>. The children will need to continue to practise how to blend the sounds in words together to help them read and how to break words into the individual sounds to help them to begin writing. </a:t>
            </a:r>
            <a:r>
              <a:rPr lang="en-GB" sz="900" dirty="0" smtClean="0">
                <a:solidFill>
                  <a:srgbClr val="000000"/>
                </a:solidFill>
                <a:latin typeface="Calibri" panose="020F0502020204030204" pitchFamily="34" charset="0"/>
                <a:cs typeface="Calibri" panose="020F0502020204030204" pitchFamily="34" charset="0"/>
                <a:sym typeface="Arial"/>
              </a:rPr>
              <a:t>Within </a:t>
            </a:r>
            <a:r>
              <a:rPr lang="en-GB" sz="900" dirty="0">
                <a:solidFill>
                  <a:srgbClr val="000000"/>
                </a:solidFill>
                <a:latin typeface="Calibri" panose="020F0502020204030204" pitchFamily="34" charset="0"/>
                <a:cs typeface="Calibri" panose="020F0502020204030204" pitchFamily="34" charset="0"/>
                <a:sym typeface="Arial"/>
              </a:rPr>
              <a:t>our Literacy sessions we will share and discuss stories, poems and nursery rhymes. The children will be encouraged to recall key the main events in stories and to begin to compose their own stories. Children will be asked to explain their feelings towards the story or poem and say why they like or dislike it. </a:t>
            </a:r>
            <a:r>
              <a:rPr lang="en-GB" sz="900" dirty="0" smtClean="0">
                <a:solidFill>
                  <a:srgbClr val="000000"/>
                </a:solidFill>
                <a:latin typeface="Calibri" panose="020F0502020204030204" pitchFamily="34" charset="0"/>
                <a:cs typeface="Calibri" panose="020F0502020204030204" pitchFamily="34" charset="0"/>
                <a:sym typeface="Arial"/>
              </a:rPr>
              <a:t>The children will also have the opportunity to bring in their favourite stories from home to share and discuss with their friends. </a:t>
            </a:r>
            <a:endParaRPr sz="900" dirty="0">
              <a:solidFill>
                <a:srgbClr val="000000"/>
              </a:solidFill>
              <a:latin typeface="Calibri" panose="020F0502020204030204" pitchFamily="34" charset="0"/>
              <a:cs typeface="Calibri" panose="020F0502020204030204" pitchFamily="34" charset="0"/>
              <a:sym typeface="Arial"/>
            </a:endParaRPr>
          </a:p>
        </p:txBody>
      </p:sp>
      <p:sp>
        <p:nvSpPr>
          <p:cNvPr id="92" name="Google Shape;92;p1"/>
          <p:cNvSpPr txBox="1"/>
          <p:nvPr/>
        </p:nvSpPr>
        <p:spPr>
          <a:xfrm>
            <a:off x="2924597" y="3867969"/>
            <a:ext cx="2228850" cy="2840481"/>
          </a:xfrm>
          <a:prstGeom prst="rect">
            <a:avLst/>
          </a:prstGeom>
          <a:gradFill>
            <a:gsLst>
              <a:gs pos="0">
                <a:srgbClr val="9966FF"/>
              </a:gs>
              <a:gs pos="50000">
                <a:srgbClr val="CC99FF"/>
              </a:gs>
              <a:gs pos="100000">
                <a:srgbClr val="FFCCFF"/>
              </a:gs>
            </a:gsLst>
            <a:lin ang="5400000" scaled="0"/>
          </a:gradFill>
          <a:ln w="9525" cap="flat" cmpd="sng">
            <a:solidFill>
              <a:srgbClr val="0C0C0C"/>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GB" sz="900" u="sng" dirty="0" smtClean="0">
                <a:solidFill>
                  <a:schemeClr val="dk1"/>
                </a:solidFill>
                <a:latin typeface="Calibri" panose="020F0502020204030204" pitchFamily="34" charset="0"/>
                <a:cs typeface="Calibri" panose="020F0502020204030204" pitchFamily="34" charset="0"/>
                <a:sym typeface="Arial"/>
              </a:rPr>
              <a:t>Maths</a:t>
            </a:r>
          </a:p>
          <a:p>
            <a:pPr marL="0" marR="0" lvl="0" indent="0" algn="l" rtl="0">
              <a:spcBef>
                <a:spcPts val="0"/>
              </a:spcBef>
              <a:spcAft>
                <a:spcPts val="0"/>
              </a:spcAft>
              <a:buNone/>
            </a:pPr>
            <a:r>
              <a:rPr lang="en-GB" sz="900" dirty="0" smtClean="0">
                <a:solidFill>
                  <a:schemeClr val="dk1"/>
                </a:solidFill>
                <a:latin typeface="Calibri" panose="020F0502020204030204" pitchFamily="34" charset="0"/>
                <a:cs typeface="Calibri" panose="020F0502020204030204" pitchFamily="34" charset="0"/>
              </a:rPr>
              <a:t>The children have been really engaged in the Maths activities available to them in the classroom and during their input sessions. It has been great to see them building confidence in their counting skills and recognising the numerals that match the number of items they have counted. This half term we will support the children to take this further giving them opportunities to develop their skills to recognise a number of objects without counting, to count backwards confidently and to start using their number knowledge to say what one more or one less than a number up to 10 is. </a:t>
            </a:r>
          </a:p>
          <a:p>
            <a:pPr marL="0" marR="0" lvl="0" indent="0" algn="l" rtl="0">
              <a:spcBef>
                <a:spcPts val="0"/>
              </a:spcBef>
              <a:spcAft>
                <a:spcPts val="0"/>
              </a:spcAft>
              <a:buNone/>
            </a:pPr>
            <a:r>
              <a:rPr lang="en-GB" sz="900" dirty="0" smtClean="0">
                <a:solidFill>
                  <a:schemeClr val="dk1"/>
                </a:solidFill>
                <a:latin typeface="Calibri" panose="020F0502020204030204" pitchFamily="34" charset="0"/>
                <a:cs typeface="Calibri" panose="020F0502020204030204" pitchFamily="34" charset="0"/>
              </a:rPr>
              <a:t>We will also be encouraging the children to develop their knowledge of shape and pattern through a variety of games and activities. </a:t>
            </a:r>
            <a:endParaRPr sz="900" dirty="0">
              <a:latin typeface="Calibri" panose="020F0502020204030204" pitchFamily="34" charset="0"/>
              <a:cs typeface="Calibri" panose="020F0502020204030204" pitchFamily="34" charset="0"/>
            </a:endParaRPr>
          </a:p>
        </p:txBody>
      </p:sp>
      <p:sp>
        <p:nvSpPr>
          <p:cNvPr id="93" name="Google Shape;93;p1"/>
          <p:cNvSpPr txBox="1"/>
          <p:nvPr/>
        </p:nvSpPr>
        <p:spPr>
          <a:xfrm>
            <a:off x="5295469" y="4400166"/>
            <a:ext cx="2228850" cy="2308284"/>
          </a:xfrm>
          <a:prstGeom prst="rect">
            <a:avLst/>
          </a:prstGeom>
          <a:gradFill>
            <a:gsLst>
              <a:gs pos="0">
                <a:srgbClr val="9966FF"/>
              </a:gs>
              <a:gs pos="50000">
                <a:srgbClr val="CC99FF"/>
              </a:gs>
              <a:gs pos="100000">
                <a:srgbClr val="FFCCFF"/>
              </a:gs>
            </a:gsLst>
            <a:lin ang="5400000" scaled="0"/>
          </a:gradFill>
          <a:ln w="9525" cap="flat" cmpd="sng">
            <a:solidFill>
              <a:srgbClr val="0C0C0C"/>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GB" sz="900" b="1" u="sng" dirty="0">
                <a:solidFill>
                  <a:schemeClr val="dk1"/>
                </a:solidFill>
                <a:latin typeface="Calibri" panose="020F0502020204030204" pitchFamily="34" charset="0"/>
                <a:cs typeface="Calibri" panose="020F0502020204030204" pitchFamily="34" charset="0"/>
                <a:sym typeface="Arial"/>
              </a:rPr>
              <a:t>Understanding of the World</a:t>
            </a:r>
            <a:r>
              <a:rPr lang="en-GB" sz="900" u="sng" dirty="0">
                <a:solidFill>
                  <a:schemeClr val="dk1"/>
                </a:solidFill>
                <a:latin typeface="Calibri" panose="020F0502020204030204" pitchFamily="34" charset="0"/>
                <a:cs typeface="Calibri" panose="020F0502020204030204" pitchFamily="34" charset="0"/>
                <a:sym typeface="Arial"/>
              </a:rPr>
              <a:t>. </a:t>
            </a:r>
            <a:endParaRPr lang="en-GB" sz="900" u="sng" dirty="0" smtClean="0">
              <a:solidFill>
                <a:schemeClr val="dk1"/>
              </a:solidFill>
              <a:latin typeface="Calibri" panose="020F0502020204030204" pitchFamily="34" charset="0"/>
              <a:cs typeface="Calibri" panose="020F0502020204030204" pitchFamily="34" charset="0"/>
              <a:sym typeface="Arial"/>
            </a:endParaRPr>
          </a:p>
          <a:p>
            <a:pPr marL="0" marR="0" lvl="0" indent="0" algn="l" rtl="0">
              <a:spcBef>
                <a:spcPts val="0"/>
              </a:spcBef>
              <a:spcAft>
                <a:spcPts val="0"/>
              </a:spcAft>
              <a:buNone/>
            </a:pPr>
            <a:r>
              <a:rPr lang="en-GB" sz="900" dirty="0" smtClean="0">
                <a:solidFill>
                  <a:schemeClr val="dk1"/>
                </a:solidFill>
                <a:latin typeface="Calibri" panose="020F0502020204030204" pitchFamily="34" charset="0"/>
                <a:cs typeface="Calibri" panose="020F0502020204030204" pitchFamily="34" charset="0"/>
              </a:rPr>
              <a:t>The children have been incredibly engaged in their themes. The </a:t>
            </a:r>
            <a:r>
              <a:rPr lang="en-GB" sz="900" dirty="0" err="1">
                <a:solidFill>
                  <a:schemeClr val="dk1"/>
                </a:solidFill>
                <a:latin typeface="Calibri" panose="020F0502020204030204" pitchFamily="34" charset="0"/>
                <a:cs typeface="Calibri" panose="020F0502020204030204" pitchFamily="34" charset="0"/>
              </a:rPr>
              <a:t>M</a:t>
            </a:r>
            <a:r>
              <a:rPr lang="en-GB" sz="900" dirty="0" err="1" smtClean="0">
                <a:solidFill>
                  <a:schemeClr val="dk1"/>
                </a:solidFill>
                <a:latin typeface="Calibri" panose="020F0502020204030204" pitchFamily="34" charset="0"/>
                <a:cs typeface="Calibri" panose="020F0502020204030204" pitchFamily="34" charset="0"/>
              </a:rPr>
              <a:t>inibeast</a:t>
            </a:r>
            <a:r>
              <a:rPr lang="en-GB" sz="900" dirty="0" smtClean="0">
                <a:solidFill>
                  <a:schemeClr val="dk1"/>
                </a:solidFill>
                <a:latin typeface="Calibri" panose="020F0502020204030204" pitchFamily="34" charset="0"/>
                <a:cs typeface="Calibri" panose="020F0502020204030204" pitchFamily="34" charset="0"/>
              </a:rPr>
              <a:t> theme offered lots of opportunities for them to comment and ask questions about the natural world and the People who help us theme has given rise to activities and discussions which enabled the children to learn about their local community. </a:t>
            </a:r>
          </a:p>
          <a:p>
            <a:pPr marL="0" marR="0" lvl="0" indent="0" algn="l" rtl="0">
              <a:spcBef>
                <a:spcPts val="0"/>
              </a:spcBef>
              <a:spcAft>
                <a:spcPts val="0"/>
              </a:spcAft>
              <a:buNone/>
            </a:pPr>
            <a:r>
              <a:rPr lang="en-GB" sz="900" dirty="0" smtClean="0">
                <a:solidFill>
                  <a:schemeClr val="dk1"/>
                </a:solidFill>
                <a:latin typeface="Calibri" panose="020F0502020204030204" pitchFamily="34" charset="0"/>
                <a:cs typeface="Calibri" panose="020F0502020204030204" pitchFamily="34" charset="0"/>
              </a:rPr>
              <a:t>The children have now moved forwards in expressing their interests in vehicles. Alongside the opportunities this will provide for learning about their local area, this also offers the opportunity for children to learn about cause and effect and how things work</a:t>
            </a:r>
            <a:r>
              <a:rPr lang="en-GB" sz="900" u="sng" dirty="0" smtClean="0">
                <a:solidFill>
                  <a:schemeClr val="dk1"/>
                </a:solidFill>
                <a:latin typeface="Calibri" panose="020F0502020204030204" pitchFamily="34" charset="0"/>
                <a:cs typeface="Calibri" panose="020F0502020204030204" pitchFamily="34" charset="0"/>
              </a:rPr>
              <a:t>. </a:t>
            </a:r>
            <a:endParaRPr dirty="0"/>
          </a:p>
        </p:txBody>
      </p:sp>
      <p:sp>
        <p:nvSpPr>
          <p:cNvPr id="94" name="Google Shape;94;p1"/>
          <p:cNvSpPr txBox="1"/>
          <p:nvPr/>
        </p:nvSpPr>
        <p:spPr>
          <a:xfrm>
            <a:off x="7630078" y="5104653"/>
            <a:ext cx="2208002" cy="1603797"/>
          </a:xfrm>
          <a:prstGeom prst="rect">
            <a:avLst/>
          </a:prstGeom>
          <a:gradFill>
            <a:gsLst>
              <a:gs pos="0">
                <a:srgbClr val="9966FF"/>
              </a:gs>
              <a:gs pos="50000">
                <a:srgbClr val="CC99FF"/>
              </a:gs>
              <a:gs pos="100000">
                <a:srgbClr val="FFCCFF"/>
              </a:gs>
            </a:gsLst>
            <a:lin ang="5400000" scaled="0"/>
          </a:gradFill>
          <a:ln w="9525" cap="flat" cmpd="sng">
            <a:solidFill>
              <a:srgbClr val="0C0C0C"/>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GB" sz="900" u="sng" dirty="0">
                <a:solidFill>
                  <a:srgbClr val="000000"/>
                </a:solidFill>
                <a:latin typeface="Calibri" panose="020F0502020204030204" pitchFamily="34" charset="0"/>
                <a:cs typeface="Calibri" panose="020F0502020204030204" pitchFamily="34" charset="0"/>
                <a:sym typeface="Arial"/>
              </a:rPr>
              <a:t>Expressive Arts and Design</a:t>
            </a:r>
            <a:r>
              <a:rPr lang="en-GB" sz="900" dirty="0">
                <a:solidFill>
                  <a:srgbClr val="000000"/>
                </a:solidFill>
                <a:latin typeface="Calibri" panose="020F0502020204030204" pitchFamily="34" charset="0"/>
                <a:cs typeface="Calibri" panose="020F0502020204030204" pitchFamily="34" charset="0"/>
                <a:sym typeface="Arial"/>
              </a:rPr>
              <a:t>. </a:t>
            </a:r>
            <a:endParaRPr lang="en-GB" sz="900" dirty="0" smtClean="0">
              <a:solidFill>
                <a:srgbClr val="000000"/>
              </a:solidFill>
              <a:latin typeface="Calibri" panose="020F0502020204030204" pitchFamily="34" charset="0"/>
              <a:cs typeface="Calibri" panose="020F0502020204030204" pitchFamily="34" charset="0"/>
              <a:sym typeface="Arial"/>
            </a:endParaRPr>
          </a:p>
          <a:p>
            <a:pPr marL="0" marR="0" lvl="0" indent="0" algn="l" rtl="0">
              <a:spcBef>
                <a:spcPts val="0"/>
              </a:spcBef>
              <a:spcAft>
                <a:spcPts val="0"/>
              </a:spcAft>
              <a:buNone/>
            </a:pPr>
            <a:r>
              <a:rPr lang="en-GB" sz="900" dirty="0" smtClean="0">
                <a:latin typeface="Calibri" panose="020F0502020204030204" pitchFamily="34" charset="0"/>
                <a:cs typeface="Calibri" panose="020F0502020204030204" pitchFamily="34" charset="0"/>
              </a:rPr>
              <a:t>So far we have seen the children really expanding on their understanding of expressing themselves through Art. They have loved representing their interests in picture form, using pens, crayons, paints and collage. </a:t>
            </a:r>
          </a:p>
          <a:p>
            <a:pPr marL="0" marR="0" lvl="0" indent="0" algn="l" rtl="0">
              <a:spcBef>
                <a:spcPts val="0"/>
              </a:spcBef>
              <a:spcAft>
                <a:spcPts val="0"/>
              </a:spcAft>
              <a:buNone/>
            </a:pPr>
            <a:r>
              <a:rPr lang="en-GB" sz="900" dirty="0" smtClean="0">
                <a:latin typeface="Calibri" panose="020F0502020204030204" pitchFamily="34" charset="0"/>
                <a:cs typeface="Calibri" panose="020F0502020204030204" pitchFamily="34" charset="0"/>
              </a:rPr>
              <a:t>This half term we will support the children to develop their knowledge and skills of different forms of representation, through junk modelling, clay, baking and role play. </a:t>
            </a:r>
            <a:endParaRPr sz="900" dirty="0">
              <a:latin typeface="Calibri" panose="020F0502020204030204" pitchFamily="34" charset="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1507</TotalTime>
  <Words>993</Words>
  <Application>Microsoft Office PowerPoint</Application>
  <PresentationFormat>A4 Paper (210x297 mm)</PresentationFormat>
  <Paragraphs>31</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Kerry Hewer</dc:creator>
  <cp:lastModifiedBy>Kerry Hewer</cp:lastModifiedBy>
  <cp:revision>13</cp:revision>
  <cp:lastPrinted>2021-09-27T15:48:00Z</cp:lastPrinted>
  <dcterms:created xsi:type="dcterms:W3CDTF">2021-09-21T20:54:44Z</dcterms:created>
  <dcterms:modified xsi:type="dcterms:W3CDTF">2021-11-18T12:19:43Z</dcterms:modified>
</cp:coreProperties>
</file>